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3" r:id="rId8"/>
    <p:sldId id="262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3B381-1A2C-442F-8D3F-45D4D4C87F9F}" type="doc">
      <dgm:prSet loTypeId="urn:microsoft.com/office/officeart/2005/8/layout/arrow2" loCatId="process" qsTypeId="urn:microsoft.com/office/officeart/2005/8/quickstyle/simple2" qsCatId="simple" csTypeId="urn:microsoft.com/office/officeart/2005/8/colors/colorful5" csCatId="colorful" phldr="1"/>
      <dgm:spPr/>
    </dgm:pt>
    <dgm:pt modelId="{E6210C24-79B0-4F71-B30A-669371B6ADB4}">
      <dgm:prSet phldrT="[Text]"/>
      <dgm:spPr/>
      <dgm:t>
        <a:bodyPr/>
        <a:lstStyle/>
        <a:p>
          <a:r>
            <a:rPr lang="en-NZ" dirty="0" smtClean="0">
              <a:solidFill>
                <a:schemeClr val="bg1"/>
              </a:solidFill>
            </a:rPr>
            <a:t>How and why it starts?</a:t>
          </a:r>
          <a:endParaRPr lang="en-NZ" dirty="0">
            <a:solidFill>
              <a:schemeClr val="bg1"/>
            </a:solidFill>
          </a:endParaRPr>
        </a:p>
      </dgm:t>
    </dgm:pt>
    <dgm:pt modelId="{E26F9F77-2990-4B69-9755-F98D11B0D5C8}" type="parTrans" cxnId="{76CC1CB2-C068-4017-A303-9F3B447D620D}">
      <dgm:prSet/>
      <dgm:spPr/>
      <dgm:t>
        <a:bodyPr/>
        <a:lstStyle/>
        <a:p>
          <a:endParaRPr lang="en-NZ"/>
        </a:p>
      </dgm:t>
    </dgm:pt>
    <dgm:pt modelId="{40F17847-F7F7-46BD-BBC6-98FC972CE033}" type="sibTrans" cxnId="{76CC1CB2-C068-4017-A303-9F3B447D620D}">
      <dgm:prSet/>
      <dgm:spPr/>
      <dgm:t>
        <a:bodyPr/>
        <a:lstStyle/>
        <a:p>
          <a:endParaRPr lang="en-NZ"/>
        </a:p>
      </dgm:t>
    </dgm:pt>
    <dgm:pt modelId="{477ABA1B-6661-4BDD-A25A-1B843DA05179}">
      <dgm:prSet phldrT="[Text]"/>
      <dgm:spPr/>
      <dgm:t>
        <a:bodyPr/>
        <a:lstStyle/>
        <a:p>
          <a:r>
            <a:rPr lang="en-NZ" dirty="0" smtClean="0">
              <a:solidFill>
                <a:schemeClr val="bg1"/>
              </a:solidFill>
            </a:rPr>
            <a:t>What happens next?</a:t>
          </a:r>
          <a:endParaRPr lang="en-NZ" dirty="0">
            <a:solidFill>
              <a:schemeClr val="bg1"/>
            </a:solidFill>
          </a:endParaRPr>
        </a:p>
      </dgm:t>
    </dgm:pt>
    <dgm:pt modelId="{C6347F6D-F126-4A7B-9347-18630F0AA784}" type="parTrans" cxnId="{9081E552-FDA7-4802-A05A-592D5A04C24D}">
      <dgm:prSet/>
      <dgm:spPr/>
      <dgm:t>
        <a:bodyPr/>
        <a:lstStyle/>
        <a:p>
          <a:endParaRPr lang="en-NZ"/>
        </a:p>
      </dgm:t>
    </dgm:pt>
    <dgm:pt modelId="{6CA68616-994C-42A4-B67F-5DB86170AD45}" type="sibTrans" cxnId="{9081E552-FDA7-4802-A05A-592D5A04C24D}">
      <dgm:prSet/>
      <dgm:spPr/>
      <dgm:t>
        <a:bodyPr/>
        <a:lstStyle/>
        <a:p>
          <a:endParaRPr lang="en-NZ"/>
        </a:p>
      </dgm:t>
    </dgm:pt>
    <dgm:pt modelId="{13BBF4DC-A399-4394-9636-FF2C45816EC8}">
      <dgm:prSet phldrT="[Text]"/>
      <dgm:spPr/>
      <dgm:t>
        <a:bodyPr/>
        <a:lstStyle/>
        <a:p>
          <a:r>
            <a:rPr lang="en-NZ" dirty="0" smtClean="0">
              <a:solidFill>
                <a:schemeClr val="bg1"/>
              </a:solidFill>
            </a:rPr>
            <a:t>What happens after?</a:t>
          </a:r>
          <a:endParaRPr lang="en-NZ" dirty="0">
            <a:solidFill>
              <a:schemeClr val="bg1"/>
            </a:solidFill>
          </a:endParaRPr>
        </a:p>
      </dgm:t>
    </dgm:pt>
    <dgm:pt modelId="{B3269EFD-BD0B-418E-B483-2FD4AEE616CA}" type="parTrans" cxnId="{87F32000-8493-482E-AFE5-3B3060801E84}">
      <dgm:prSet/>
      <dgm:spPr/>
      <dgm:t>
        <a:bodyPr/>
        <a:lstStyle/>
        <a:p>
          <a:endParaRPr lang="en-NZ"/>
        </a:p>
      </dgm:t>
    </dgm:pt>
    <dgm:pt modelId="{B292F29C-07B4-4D15-AA57-C3D020AF6665}" type="sibTrans" cxnId="{87F32000-8493-482E-AFE5-3B3060801E84}">
      <dgm:prSet/>
      <dgm:spPr/>
      <dgm:t>
        <a:bodyPr/>
        <a:lstStyle/>
        <a:p>
          <a:endParaRPr lang="en-NZ"/>
        </a:p>
      </dgm:t>
    </dgm:pt>
    <dgm:pt modelId="{D13C2F07-01A8-4381-82AF-D78CA6CFAEFC}">
      <dgm:prSet/>
      <dgm:spPr/>
      <dgm:t>
        <a:bodyPr/>
        <a:lstStyle/>
        <a:p>
          <a:r>
            <a:rPr lang="en-NZ" dirty="0" smtClean="0">
              <a:solidFill>
                <a:schemeClr val="bg1"/>
              </a:solidFill>
            </a:rPr>
            <a:t>What happens in the end?</a:t>
          </a:r>
          <a:endParaRPr lang="en-NZ" dirty="0">
            <a:solidFill>
              <a:schemeClr val="bg1"/>
            </a:solidFill>
          </a:endParaRPr>
        </a:p>
      </dgm:t>
    </dgm:pt>
    <dgm:pt modelId="{97A431F6-9CA2-45AA-87CC-906E6FC164AF}" type="parTrans" cxnId="{88E65F32-4FB2-430A-866A-45C0F4BCAEA8}">
      <dgm:prSet/>
      <dgm:spPr/>
      <dgm:t>
        <a:bodyPr/>
        <a:lstStyle/>
        <a:p>
          <a:endParaRPr lang="en-NZ"/>
        </a:p>
      </dgm:t>
    </dgm:pt>
    <dgm:pt modelId="{FDDB4DA1-E17D-4FE6-A019-339224558312}" type="sibTrans" cxnId="{88E65F32-4FB2-430A-866A-45C0F4BCAEA8}">
      <dgm:prSet/>
      <dgm:spPr/>
      <dgm:t>
        <a:bodyPr/>
        <a:lstStyle/>
        <a:p>
          <a:endParaRPr lang="en-NZ"/>
        </a:p>
      </dgm:t>
    </dgm:pt>
    <dgm:pt modelId="{476C1B15-A191-4832-BE5E-C0848EA867B1}" type="pres">
      <dgm:prSet presAssocID="{9763B381-1A2C-442F-8D3F-45D4D4C87F9F}" presName="arrowDiagram" presStyleCnt="0">
        <dgm:presLayoutVars>
          <dgm:chMax val="5"/>
          <dgm:dir/>
          <dgm:resizeHandles val="exact"/>
        </dgm:presLayoutVars>
      </dgm:prSet>
      <dgm:spPr/>
    </dgm:pt>
    <dgm:pt modelId="{8BA577BE-B4FE-486B-8411-C4EFA4CBDB00}" type="pres">
      <dgm:prSet presAssocID="{9763B381-1A2C-442F-8D3F-45D4D4C87F9F}" presName="arrow" presStyleLbl="bgShp" presStyleIdx="0" presStyleCnt="1" custLinFactNeighborX="-2657" custLinFactNeighborY="-1545"/>
      <dgm:spPr/>
    </dgm:pt>
    <dgm:pt modelId="{AA69B02D-AB2A-4D96-9170-B5EC15A911EF}" type="pres">
      <dgm:prSet presAssocID="{9763B381-1A2C-442F-8D3F-45D4D4C87F9F}" presName="arrowDiagram4" presStyleCnt="0"/>
      <dgm:spPr/>
    </dgm:pt>
    <dgm:pt modelId="{372CECCD-6FC3-44C5-AF81-7173D8FD0AF4}" type="pres">
      <dgm:prSet presAssocID="{E6210C24-79B0-4F71-B30A-669371B6ADB4}" presName="bullet4a" presStyleLbl="node1" presStyleIdx="0" presStyleCnt="4"/>
      <dgm:spPr/>
    </dgm:pt>
    <dgm:pt modelId="{1D10487B-16BE-45FD-AD39-80E70F93C224}" type="pres">
      <dgm:prSet presAssocID="{E6210C24-79B0-4F71-B30A-669371B6ADB4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CE184C0-62F5-48AE-BC8F-44812747F6EB}" type="pres">
      <dgm:prSet presAssocID="{477ABA1B-6661-4BDD-A25A-1B843DA05179}" presName="bullet4b" presStyleLbl="node1" presStyleIdx="1" presStyleCnt="4"/>
      <dgm:spPr/>
    </dgm:pt>
    <dgm:pt modelId="{454E33A9-AF99-449F-833E-F12AE99D99C0}" type="pres">
      <dgm:prSet presAssocID="{477ABA1B-6661-4BDD-A25A-1B843DA05179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93DBB9E7-5708-4EFE-9868-A2A3410154B6}" type="pres">
      <dgm:prSet presAssocID="{13BBF4DC-A399-4394-9636-FF2C45816EC8}" presName="bullet4c" presStyleLbl="node1" presStyleIdx="2" presStyleCnt="4"/>
      <dgm:spPr/>
    </dgm:pt>
    <dgm:pt modelId="{E22E2C6D-9140-41DB-8F2C-4703AA0E216A}" type="pres">
      <dgm:prSet presAssocID="{13BBF4DC-A399-4394-9636-FF2C45816EC8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01110C2D-C8F2-4CCA-ACDC-B7A819442704}" type="pres">
      <dgm:prSet presAssocID="{D13C2F07-01A8-4381-82AF-D78CA6CFAEFC}" presName="bullet4d" presStyleLbl="node1" presStyleIdx="3" presStyleCnt="4"/>
      <dgm:spPr/>
    </dgm:pt>
    <dgm:pt modelId="{A6F2901F-B001-4A60-AA00-431DC098A973}" type="pres">
      <dgm:prSet presAssocID="{D13C2F07-01A8-4381-82AF-D78CA6CFAEFC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87F32000-8493-482E-AFE5-3B3060801E84}" srcId="{9763B381-1A2C-442F-8D3F-45D4D4C87F9F}" destId="{13BBF4DC-A399-4394-9636-FF2C45816EC8}" srcOrd="2" destOrd="0" parTransId="{B3269EFD-BD0B-418E-B483-2FD4AEE616CA}" sibTransId="{B292F29C-07B4-4D15-AA57-C3D020AF6665}"/>
    <dgm:cxn modelId="{3B96B51A-DC61-43C5-859A-4521684E02D0}" type="presOf" srcId="{13BBF4DC-A399-4394-9636-FF2C45816EC8}" destId="{E22E2C6D-9140-41DB-8F2C-4703AA0E216A}" srcOrd="0" destOrd="0" presId="urn:microsoft.com/office/officeart/2005/8/layout/arrow2"/>
    <dgm:cxn modelId="{7EBDED2F-52DC-4E99-81AA-3B372E5E5734}" type="presOf" srcId="{9763B381-1A2C-442F-8D3F-45D4D4C87F9F}" destId="{476C1B15-A191-4832-BE5E-C0848EA867B1}" srcOrd="0" destOrd="0" presId="urn:microsoft.com/office/officeart/2005/8/layout/arrow2"/>
    <dgm:cxn modelId="{1AD07B43-98B4-4F71-A2F9-F24A4D8BB89B}" type="presOf" srcId="{E6210C24-79B0-4F71-B30A-669371B6ADB4}" destId="{1D10487B-16BE-45FD-AD39-80E70F93C224}" srcOrd="0" destOrd="0" presId="urn:microsoft.com/office/officeart/2005/8/layout/arrow2"/>
    <dgm:cxn modelId="{9081E552-FDA7-4802-A05A-592D5A04C24D}" srcId="{9763B381-1A2C-442F-8D3F-45D4D4C87F9F}" destId="{477ABA1B-6661-4BDD-A25A-1B843DA05179}" srcOrd="1" destOrd="0" parTransId="{C6347F6D-F126-4A7B-9347-18630F0AA784}" sibTransId="{6CA68616-994C-42A4-B67F-5DB86170AD45}"/>
    <dgm:cxn modelId="{412A541E-E742-4548-B9AA-DBD5BBE08E23}" type="presOf" srcId="{477ABA1B-6661-4BDD-A25A-1B843DA05179}" destId="{454E33A9-AF99-449F-833E-F12AE99D99C0}" srcOrd="0" destOrd="0" presId="urn:microsoft.com/office/officeart/2005/8/layout/arrow2"/>
    <dgm:cxn modelId="{DFEE6B28-4196-464C-885E-18AA6CE0D6DC}" type="presOf" srcId="{D13C2F07-01A8-4381-82AF-D78CA6CFAEFC}" destId="{A6F2901F-B001-4A60-AA00-431DC098A973}" srcOrd="0" destOrd="0" presId="urn:microsoft.com/office/officeart/2005/8/layout/arrow2"/>
    <dgm:cxn modelId="{88E65F32-4FB2-430A-866A-45C0F4BCAEA8}" srcId="{9763B381-1A2C-442F-8D3F-45D4D4C87F9F}" destId="{D13C2F07-01A8-4381-82AF-D78CA6CFAEFC}" srcOrd="3" destOrd="0" parTransId="{97A431F6-9CA2-45AA-87CC-906E6FC164AF}" sibTransId="{FDDB4DA1-E17D-4FE6-A019-339224558312}"/>
    <dgm:cxn modelId="{76CC1CB2-C068-4017-A303-9F3B447D620D}" srcId="{9763B381-1A2C-442F-8D3F-45D4D4C87F9F}" destId="{E6210C24-79B0-4F71-B30A-669371B6ADB4}" srcOrd="0" destOrd="0" parTransId="{E26F9F77-2990-4B69-9755-F98D11B0D5C8}" sibTransId="{40F17847-F7F7-46BD-BBC6-98FC972CE033}"/>
    <dgm:cxn modelId="{7A4C9D58-27D1-49BC-848E-5B54BFD8DBCC}" type="presParOf" srcId="{476C1B15-A191-4832-BE5E-C0848EA867B1}" destId="{8BA577BE-B4FE-486B-8411-C4EFA4CBDB00}" srcOrd="0" destOrd="0" presId="urn:microsoft.com/office/officeart/2005/8/layout/arrow2"/>
    <dgm:cxn modelId="{A906DB75-E697-42F3-A23A-2F4B56EB0BF4}" type="presParOf" srcId="{476C1B15-A191-4832-BE5E-C0848EA867B1}" destId="{AA69B02D-AB2A-4D96-9170-B5EC15A911EF}" srcOrd="1" destOrd="0" presId="urn:microsoft.com/office/officeart/2005/8/layout/arrow2"/>
    <dgm:cxn modelId="{ACC91AD9-62DA-491D-A70D-14B13A928234}" type="presParOf" srcId="{AA69B02D-AB2A-4D96-9170-B5EC15A911EF}" destId="{372CECCD-6FC3-44C5-AF81-7173D8FD0AF4}" srcOrd="0" destOrd="0" presId="urn:microsoft.com/office/officeart/2005/8/layout/arrow2"/>
    <dgm:cxn modelId="{2B7D6538-6972-476B-B3DC-BD0225F907D3}" type="presParOf" srcId="{AA69B02D-AB2A-4D96-9170-B5EC15A911EF}" destId="{1D10487B-16BE-45FD-AD39-80E70F93C224}" srcOrd="1" destOrd="0" presId="urn:microsoft.com/office/officeart/2005/8/layout/arrow2"/>
    <dgm:cxn modelId="{675D024D-1BCF-42C3-8B78-C1A1F93EF594}" type="presParOf" srcId="{AA69B02D-AB2A-4D96-9170-B5EC15A911EF}" destId="{FCE184C0-62F5-48AE-BC8F-44812747F6EB}" srcOrd="2" destOrd="0" presId="urn:microsoft.com/office/officeart/2005/8/layout/arrow2"/>
    <dgm:cxn modelId="{3B33DA5A-742F-4BF8-ACF6-DDBF2184FC44}" type="presParOf" srcId="{AA69B02D-AB2A-4D96-9170-B5EC15A911EF}" destId="{454E33A9-AF99-449F-833E-F12AE99D99C0}" srcOrd="3" destOrd="0" presId="urn:microsoft.com/office/officeart/2005/8/layout/arrow2"/>
    <dgm:cxn modelId="{5528EAE1-76DC-4F76-9318-68031CA48EEF}" type="presParOf" srcId="{AA69B02D-AB2A-4D96-9170-B5EC15A911EF}" destId="{93DBB9E7-5708-4EFE-9868-A2A3410154B6}" srcOrd="4" destOrd="0" presId="urn:microsoft.com/office/officeart/2005/8/layout/arrow2"/>
    <dgm:cxn modelId="{8317F3D1-05A0-4D55-8F6E-AF2CF1CB9265}" type="presParOf" srcId="{AA69B02D-AB2A-4D96-9170-B5EC15A911EF}" destId="{E22E2C6D-9140-41DB-8F2C-4703AA0E216A}" srcOrd="5" destOrd="0" presId="urn:microsoft.com/office/officeart/2005/8/layout/arrow2"/>
    <dgm:cxn modelId="{8FCCBB73-E570-4E80-99FA-04A0B8958CE1}" type="presParOf" srcId="{AA69B02D-AB2A-4D96-9170-B5EC15A911EF}" destId="{01110C2D-C8F2-4CCA-ACDC-B7A819442704}" srcOrd="6" destOrd="0" presId="urn:microsoft.com/office/officeart/2005/8/layout/arrow2"/>
    <dgm:cxn modelId="{5CBC7D9C-0866-427A-8E9C-8B7BDFADE569}" type="presParOf" srcId="{AA69B02D-AB2A-4D96-9170-B5EC15A911EF}" destId="{A6F2901F-B001-4A60-AA00-431DC098A97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577BE-B4FE-486B-8411-C4EFA4CBDB00}">
      <dsp:nvSpPr>
        <dsp:cNvPr id="0" name=""/>
        <dsp:cNvSpPr/>
      </dsp:nvSpPr>
      <dsp:spPr>
        <a:xfrm>
          <a:off x="216039" y="0"/>
          <a:ext cx="8001056" cy="500066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CECCD-6FC3-44C5-AF81-7173D8FD0AF4}">
      <dsp:nvSpPr>
        <dsp:cNvPr id="0" name=""/>
        <dsp:cNvSpPr/>
      </dsp:nvSpPr>
      <dsp:spPr>
        <a:xfrm>
          <a:off x="1216732" y="3718490"/>
          <a:ext cx="184024" cy="1840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10487B-16BE-45FD-AD39-80E70F93C224}">
      <dsp:nvSpPr>
        <dsp:cNvPr id="0" name=""/>
        <dsp:cNvSpPr/>
      </dsp:nvSpPr>
      <dsp:spPr>
        <a:xfrm>
          <a:off x="1308744" y="3810502"/>
          <a:ext cx="1368180" cy="119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1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300" kern="1200" dirty="0" smtClean="0">
              <a:solidFill>
                <a:schemeClr val="bg1"/>
              </a:solidFill>
            </a:rPr>
            <a:t>How and why it starts?</a:t>
          </a:r>
          <a:endParaRPr lang="en-NZ" sz="2300" kern="1200" dirty="0">
            <a:solidFill>
              <a:schemeClr val="bg1"/>
            </a:solidFill>
          </a:endParaRPr>
        </a:p>
      </dsp:txBody>
      <dsp:txXfrm>
        <a:off x="1308744" y="3810502"/>
        <a:ext cx="1368180" cy="1190157"/>
      </dsp:txXfrm>
    </dsp:sp>
    <dsp:sp modelId="{FCE184C0-62F5-48AE-BC8F-44812747F6EB}">
      <dsp:nvSpPr>
        <dsp:cNvPr id="0" name=""/>
        <dsp:cNvSpPr/>
      </dsp:nvSpPr>
      <dsp:spPr>
        <a:xfrm>
          <a:off x="2516903" y="2555337"/>
          <a:ext cx="320042" cy="320042"/>
        </a:xfrm>
        <a:prstGeom prst="ellipse">
          <a:avLst/>
        </a:prstGeom>
        <a:solidFill>
          <a:schemeClr val="accent5">
            <a:hueOff val="6718086"/>
            <a:satOff val="-3139"/>
            <a:lumOff val="-3529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54E33A9-AF99-449F-833E-F12AE99D99C0}">
      <dsp:nvSpPr>
        <dsp:cNvPr id="0" name=""/>
        <dsp:cNvSpPr/>
      </dsp:nvSpPr>
      <dsp:spPr>
        <a:xfrm>
          <a:off x="2676924" y="2715358"/>
          <a:ext cx="1680221" cy="2285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584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300" kern="1200" dirty="0" smtClean="0">
              <a:solidFill>
                <a:schemeClr val="bg1"/>
              </a:solidFill>
            </a:rPr>
            <a:t>What happens next?</a:t>
          </a:r>
          <a:endParaRPr lang="en-NZ" sz="2300" kern="1200" dirty="0">
            <a:solidFill>
              <a:schemeClr val="bg1"/>
            </a:solidFill>
          </a:endParaRPr>
        </a:p>
      </dsp:txBody>
      <dsp:txXfrm>
        <a:off x="2676924" y="2715358"/>
        <a:ext cx="1680221" cy="2285301"/>
      </dsp:txXfrm>
    </dsp:sp>
    <dsp:sp modelId="{93DBB9E7-5708-4EFE-9868-A2A3410154B6}">
      <dsp:nvSpPr>
        <dsp:cNvPr id="0" name=""/>
        <dsp:cNvSpPr/>
      </dsp:nvSpPr>
      <dsp:spPr>
        <a:xfrm>
          <a:off x="4177122" y="1698224"/>
          <a:ext cx="424055" cy="424055"/>
        </a:xfrm>
        <a:prstGeom prst="ellipse">
          <a:avLst/>
        </a:prstGeom>
        <a:solidFill>
          <a:schemeClr val="accent5">
            <a:hueOff val="13436172"/>
            <a:satOff val="-6278"/>
            <a:lumOff val="-7058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2E2C6D-9140-41DB-8F2C-4703AA0E216A}">
      <dsp:nvSpPr>
        <dsp:cNvPr id="0" name=""/>
        <dsp:cNvSpPr/>
      </dsp:nvSpPr>
      <dsp:spPr>
        <a:xfrm>
          <a:off x="4389150" y="1910252"/>
          <a:ext cx="1680221" cy="3090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698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300" kern="1200" dirty="0" smtClean="0">
              <a:solidFill>
                <a:schemeClr val="bg1"/>
              </a:solidFill>
            </a:rPr>
            <a:t>What happens after?</a:t>
          </a:r>
          <a:endParaRPr lang="en-NZ" sz="2300" kern="1200" dirty="0">
            <a:solidFill>
              <a:schemeClr val="bg1"/>
            </a:solidFill>
          </a:endParaRPr>
        </a:p>
      </dsp:txBody>
      <dsp:txXfrm>
        <a:off x="4389150" y="1910252"/>
        <a:ext cx="1680221" cy="3090407"/>
      </dsp:txXfrm>
    </dsp:sp>
    <dsp:sp modelId="{01110C2D-C8F2-4CCA-ACDC-B7A819442704}">
      <dsp:nvSpPr>
        <dsp:cNvPr id="0" name=""/>
        <dsp:cNvSpPr/>
      </dsp:nvSpPr>
      <dsp:spPr>
        <a:xfrm>
          <a:off x="5985361" y="1131149"/>
          <a:ext cx="568074" cy="568074"/>
        </a:xfrm>
        <a:prstGeom prst="ellipse">
          <a:avLst/>
        </a:prstGeom>
        <a:solidFill>
          <a:schemeClr val="accent5">
            <a:hueOff val="20154258"/>
            <a:satOff val="-9417"/>
            <a:lumOff val="-10587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F2901F-B001-4A60-AA00-431DC098A973}">
      <dsp:nvSpPr>
        <dsp:cNvPr id="0" name=""/>
        <dsp:cNvSpPr/>
      </dsp:nvSpPr>
      <dsp:spPr>
        <a:xfrm>
          <a:off x="6269398" y="1415186"/>
          <a:ext cx="1680221" cy="3585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1011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300" kern="1200" dirty="0" smtClean="0">
              <a:solidFill>
                <a:schemeClr val="bg1"/>
              </a:solidFill>
            </a:rPr>
            <a:t>What happens in the end?</a:t>
          </a:r>
          <a:endParaRPr lang="en-NZ" sz="2300" kern="1200" dirty="0">
            <a:solidFill>
              <a:schemeClr val="bg1"/>
            </a:solidFill>
          </a:endParaRPr>
        </a:p>
      </dsp:txBody>
      <dsp:txXfrm>
        <a:off x="6269398" y="1415186"/>
        <a:ext cx="1680221" cy="3585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54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3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66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3427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61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154062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834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06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8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3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4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8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5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8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15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How to write an explanation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858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16" y="391850"/>
            <a:ext cx="8534400" cy="1507067"/>
          </a:xfrm>
        </p:spPr>
        <p:txBody>
          <a:bodyPr/>
          <a:lstStyle/>
          <a:p>
            <a:r>
              <a:rPr lang="en-AU" dirty="0" smtClean="0"/>
              <a:t>When do You Use An </a:t>
            </a:r>
            <a:br>
              <a:rPr lang="en-AU" dirty="0" smtClean="0"/>
            </a:br>
            <a:r>
              <a:rPr lang="en-AU" dirty="0" smtClean="0"/>
              <a:t>Explanation?</a:t>
            </a:r>
            <a:endParaRPr lang="en-AU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864" y="147151"/>
            <a:ext cx="4665731" cy="6564896"/>
          </a:xfrm>
        </p:spPr>
      </p:pic>
      <p:sp>
        <p:nvSpPr>
          <p:cNvPr id="8" name="TextBox 7"/>
          <p:cNvSpPr txBox="1"/>
          <p:nvPr/>
        </p:nvSpPr>
        <p:spPr>
          <a:xfrm>
            <a:off x="528034" y="2253803"/>
            <a:ext cx="60530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purpose is </a:t>
            </a:r>
            <a:r>
              <a:rPr lang="en-US" dirty="0"/>
              <a:t>to explain how something works or why something </a:t>
            </a:r>
            <a:r>
              <a:rPr lang="en-US" dirty="0" smtClean="0"/>
              <a:t>happens. </a:t>
            </a:r>
          </a:p>
          <a:p>
            <a:endParaRPr lang="en-US" dirty="0"/>
          </a:p>
          <a:p>
            <a:r>
              <a:rPr lang="en-US" dirty="0" smtClean="0"/>
              <a:t>It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n introduction – a statement stating what is going to be explained.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 explanation sequence – this is where you explain what happens, and how and why it occurs. It is presented in the order it occurs.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concluding statement – this is not always necessary, but it is where you sum up what you have explained.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1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890273" y="2050961"/>
            <a:ext cx="4937655" cy="3615267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Write a title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 an introduction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Write a </a:t>
            </a:r>
            <a:r>
              <a:rPr lang="en-US" b="1" dirty="0" smtClean="0">
                <a:solidFill>
                  <a:schemeClr val="tx1"/>
                </a:solidFill>
              </a:rPr>
              <a:t>question</a:t>
            </a:r>
            <a:r>
              <a:rPr lang="en-US" dirty="0" smtClean="0">
                <a:solidFill>
                  <a:schemeClr val="tx1"/>
                </a:solidFill>
              </a:rPr>
              <a:t> or a brief description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second or </a:t>
            </a:r>
            <a:r>
              <a:rPr lang="en-US" b="1" dirty="0" smtClean="0">
                <a:solidFill>
                  <a:schemeClr val="tx1"/>
                </a:solidFill>
              </a:rPr>
              <a:t>third person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b="1" dirty="0" smtClean="0">
                <a:solidFill>
                  <a:schemeClr val="tx1"/>
                </a:solidFill>
              </a:rPr>
              <a:t>present tense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b="1" dirty="0" smtClean="0">
                <a:solidFill>
                  <a:schemeClr val="tx1"/>
                </a:solidFill>
              </a:rPr>
              <a:t>technical language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014195" y="2050962"/>
            <a:ext cx="4934479" cy="3615266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NZ" dirty="0" smtClean="0"/>
              <a:t>How does rain fall</a:t>
            </a:r>
          </a:p>
          <a:p>
            <a:pPr marL="0" indent="0" algn="ctr">
              <a:buNone/>
            </a:pPr>
            <a:r>
              <a:rPr lang="en-NZ" b="1" dirty="0" smtClean="0">
                <a:solidFill>
                  <a:srgbClr val="FF0000"/>
                </a:solidFill>
              </a:rPr>
              <a:t>How does rain fall from the sky? </a:t>
            </a:r>
            <a:endParaRPr lang="en-N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NZ" b="1" dirty="0" smtClean="0">
                <a:solidFill>
                  <a:srgbClr val="7030A0"/>
                </a:solidFill>
              </a:rPr>
              <a:t>Rain </a:t>
            </a:r>
            <a:r>
              <a:rPr lang="en-NZ" b="1" dirty="0" smtClean="0">
                <a:solidFill>
                  <a:srgbClr val="7030A0"/>
                </a:solidFill>
              </a:rPr>
              <a:t>falls from clouds that are made of tiny droplets of water.</a:t>
            </a:r>
            <a:endParaRPr lang="en-NZ" dirty="0"/>
          </a:p>
        </p:txBody>
      </p:sp>
      <p:sp>
        <p:nvSpPr>
          <p:cNvPr id="14" name="Rectangle 13"/>
          <p:cNvSpPr/>
          <p:nvPr/>
        </p:nvSpPr>
        <p:spPr>
          <a:xfrm>
            <a:off x="3996449" y="878156"/>
            <a:ext cx="4217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Introduction</a:t>
            </a:r>
            <a:endParaRPr lang="en-US" sz="5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0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09858532"/>
              </p:ext>
            </p:extLst>
          </p:nvPr>
        </p:nvGraphicFramePr>
        <p:xfrm>
          <a:off x="1809720" y="-71462"/>
          <a:ext cx="885831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Up Arrow Callout 13"/>
          <p:cNvSpPr/>
          <p:nvPr/>
        </p:nvSpPr>
        <p:spPr>
          <a:xfrm>
            <a:off x="2401672" y="4911692"/>
            <a:ext cx="1804974" cy="1811080"/>
          </a:xfrm>
          <a:prstGeom prst="up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/>
              <a:t>Water comes from warm air that rises from the ground.</a:t>
            </a:r>
            <a:endParaRPr lang="en-NZ" dirty="0"/>
          </a:p>
        </p:txBody>
      </p:sp>
      <p:sp>
        <p:nvSpPr>
          <p:cNvPr id="15" name="Up Arrow Callout 14"/>
          <p:cNvSpPr/>
          <p:nvPr/>
        </p:nvSpPr>
        <p:spPr>
          <a:xfrm>
            <a:off x="4452926" y="3800500"/>
            <a:ext cx="1676400" cy="2922272"/>
          </a:xfrm>
          <a:prstGeom prst="up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/>
              <a:t>Water droplets are formed when moisture evaporates from the earth.</a:t>
            </a:r>
            <a:endParaRPr lang="en-NZ" dirty="0"/>
          </a:p>
        </p:txBody>
      </p:sp>
      <p:sp>
        <p:nvSpPr>
          <p:cNvPr id="16" name="Up Arrow Callout 15"/>
          <p:cNvSpPr/>
          <p:nvPr/>
        </p:nvSpPr>
        <p:spPr>
          <a:xfrm>
            <a:off x="6310314" y="3143247"/>
            <a:ext cx="1571636" cy="3579525"/>
          </a:xfrm>
          <a:prstGeom prst="up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/>
              <a:t>The cool water droplets gather together and form clouds.</a:t>
            </a:r>
            <a:endParaRPr lang="en-NZ" dirty="0"/>
          </a:p>
        </p:txBody>
      </p:sp>
      <p:sp>
        <p:nvSpPr>
          <p:cNvPr id="17" name="Up Arrow Callout 16"/>
          <p:cNvSpPr/>
          <p:nvPr/>
        </p:nvSpPr>
        <p:spPr>
          <a:xfrm>
            <a:off x="8180580" y="2717036"/>
            <a:ext cx="1671757" cy="4005735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8204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/>
              <a:t>When the clouds get heavy the droplets are forced together and they get bigger and heavier and fall to the ground.</a:t>
            </a:r>
            <a:endParaRPr lang="en-NZ" dirty="0"/>
          </a:p>
        </p:txBody>
      </p:sp>
      <p:sp>
        <p:nvSpPr>
          <p:cNvPr id="18" name="Rectangle 17"/>
          <p:cNvSpPr/>
          <p:nvPr/>
        </p:nvSpPr>
        <p:spPr>
          <a:xfrm>
            <a:off x="681489" y="131713"/>
            <a:ext cx="43140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Explanation </a:t>
            </a:r>
          </a:p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sequence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228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2" y="209043"/>
            <a:ext cx="8534400" cy="1507067"/>
          </a:xfrm>
        </p:spPr>
        <p:txBody>
          <a:bodyPr/>
          <a:lstStyle/>
          <a:p>
            <a:pPr algn="ctr"/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1561564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NZ" sz="2400" dirty="0" smtClean="0">
                <a:solidFill>
                  <a:schemeClr val="tx1"/>
                </a:solidFill>
              </a:rPr>
              <a:t>A conclusion is a way to sum up the points you made in the explanation sequence. 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Could </a:t>
            </a:r>
            <a:r>
              <a:rPr lang="en-NZ" sz="2400" dirty="0">
                <a:solidFill>
                  <a:schemeClr val="tx1"/>
                </a:solidFill>
              </a:rPr>
              <a:t>include</a:t>
            </a:r>
            <a:r>
              <a:rPr lang="en-NZ" sz="2400" dirty="0" smtClean="0">
                <a:solidFill>
                  <a:schemeClr val="tx1"/>
                </a:solidFill>
              </a:rPr>
              <a:t>…</a:t>
            </a:r>
            <a:endParaRPr lang="en-NZ" sz="2400" dirty="0">
              <a:solidFill>
                <a:schemeClr val="tx1"/>
              </a:solidFill>
            </a:endParaRP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A summary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A comment about its use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A recommendation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687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45" y="142852"/>
            <a:ext cx="8860669" cy="66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3502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0756" y="257577"/>
            <a:ext cx="7339762" cy="636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76252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891400"/>
              </p:ext>
            </p:extLst>
          </p:nvPr>
        </p:nvGraphicFramePr>
        <p:xfrm>
          <a:off x="1888229" y="1491184"/>
          <a:ext cx="8446490" cy="4958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6150"/>
                <a:gridCol w="1730340"/>
              </a:tblGrid>
              <a:tr h="433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Have I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433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Written</a:t>
                      </a:r>
                      <a:r>
                        <a:rPr lang="en-US" sz="1600" baseline="0" dirty="0" smtClean="0"/>
                        <a:t> in the</a:t>
                      </a:r>
                      <a:r>
                        <a:rPr lang="en-US" sz="1600" dirty="0" smtClean="0"/>
                        <a:t> present tense?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433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Written in</a:t>
                      </a:r>
                      <a:r>
                        <a:rPr lang="en-US" sz="1600" baseline="0" dirty="0" smtClean="0"/>
                        <a:t> second and third person?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622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Written an introduction</a:t>
                      </a:r>
                      <a:r>
                        <a:rPr lang="en-US" sz="1600" baseline="0" dirty="0" smtClean="0"/>
                        <a:t> that asks a question or gives a brief description?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433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Said</a:t>
                      </a:r>
                      <a:r>
                        <a:rPr lang="en-US" sz="1600" baseline="0" dirty="0" smtClean="0"/>
                        <a:t> ‘How or why it starts’?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433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Said ‘what happens next and after’?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433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Said</a:t>
                      </a:r>
                      <a:r>
                        <a:rPr lang="en-US" sz="1600" baseline="0" dirty="0" smtClean="0"/>
                        <a:t> what happens in the end?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3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Written</a:t>
                      </a:r>
                      <a:r>
                        <a:rPr lang="en-US" sz="1600" baseline="0" dirty="0" smtClean="0"/>
                        <a:t> a conclusion with a summary, or a comment?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3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Have I</a:t>
                      </a:r>
                      <a:r>
                        <a:rPr lang="en-US" sz="1600" baseline="0" dirty="0" smtClean="0"/>
                        <a:t> used other words for ‘and’?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3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Have I used action verbs?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33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Have I used</a:t>
                      </a:r>
                      <a:r>
                        <a:rPr lang="en-US" sz="1600" baseline="0" dirty="0" smtClean="0"/>
                        <a:t> technical or scientific words?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91870" y="567854"/>
            <a:ext cx="6239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Explanation rubric</a:t>
            </a:r>
            <a:endParaRPr lang="en-NZ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53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48357" y="551598"/>
            <a:ext cx="9144001" cy="743744"/>
          </a:xfrm>
        </p:spPr>
        <p:txBody>
          <a:bodyPr/>
          <a:lstStyle/>
          <a:p>
            <a:pPr algn="ctr"/>
            <a:r>
              <a:rPr lang="en-AU" dirty="0" smtClean="0"/>
              <a:t>Writing Task: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4149" y="1845521"/>
            <a:ext cx="10190165" cy="440073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1"/>
                </a:solidFill>
              </a:rPr>
              <a:t>Write a paragraph </a:t>
            </a:r>
            <a:r>
              <a:rPr lang="en-AU" dirty="0" smtClean="0">
                <a:solidFill>
                  <a:schemeClr val="tx1"/>
                </a:solidFill>
              </a:rPr>
              <a:t>to </a:t>
            </a:r>
            <a:r>
              <a:rPr lang="en-AU" u="sng" dirty="0" smtClean="0">
                <a:solidFill>
                  <a:schemeClr val="tx1"/>
                </a:solidFill>
              </a:rPr>
              <a:t>explain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dirty="0">
                <a:solidFill>
                  <a:schemeClr val="tx1"/>
                </a:solidFill>
              </a:rPr>
              <a:t>the basics of a </a:t>
            </a:r>
            <a:r>
              <a:rPr lang="en-AU" dirty="0" smtClean="0">
                <a:solidFill>
                  <a:schemeClr val="tx1"/>
                </a:solidFill>
              </a:rPr>
              <a:t>black </a:t>
            </a:r>
            <a:r>
              <a:rPr lang="en-AU" dirty="0">
                <a:solidFill>
                  <a:schemeClr val="tx1"/>
                </a:solidFill>
              </a:rPr>
              <a:t>hole. Start at how it is </a:t>
            </a:r>
            <a:r>
              <a:rPr lang="en-AU" dirty="0" smtClean="0">
                <a:solidFill>
                  <a:schemeClr val="tx1"/>
                </a:solidFill>
              </a:rPr>
              <a:t>formed (think about the life cycle of a star).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Information to include in your answer: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Explain how a black hole is born.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Use </a:t>
            </a:r>
            <a:r>
              <a:rPr lang="en-AU" dirty="0">
                <a:solidFill>
                  <a:schemeClr val="tx1"/>
                </a:solidFill>
              </a:rPr>
              <a:t>astronomical terms in explaining the stages that result in a black hole forming. Such terms would be </a:t>
            </a:r>
            <a:r>
              <a:rPr lang="en-AU" dirty="0" smtClean="0">
                <a:solidFill>
                  <a:schemeClr val="tx1"/>
                </a:solidFill>
              </a:rPr>
              <a:t>“supernova</a:t>
            </a:r>
            <a:r>
              <a:rPr lang="en-AU" dirty="0">
                <a:solidFill>
                  <a:schemeClr val="tx1"/>
                </a:solidFill>
              </a:rPr>
              <a:t>, interstellar, </a:t>
            </a:r>
            <a:r>
              <a:rPr lang="en-AU" dirty="0" smtClean="0">
                <a:solidFill>
                  <a:schemeClr val="tx1"/>
                </a:solidFill>
              </a:rPr>
              <a:t>etc.”</a:t>
            </a:r>
            <a:endParaRPr lang="en-AU" dirty="0">
              <a:solidFill>
                <a:schemeClr val="tx1"/>
              </a:solidFill>
            </a:endParaRP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Explain </a:t>
            </a:r>
            <a:r>
              <a:rPr lang="en-AU" dirty="0">
                <a:solidFill>
                  <a:schemeClr val="tx1"/>
                </a:solidFill>
              </a:rPr>
              <a:t>what a black hole is, and why it is named the way it is</a:t>
            </a:r>
            <a:r>
              <a:rPr lang="en-AU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Explain how gravity is involved in black holes.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Why can’t light escape? </a:t>
            </a:r>
            <a:endParaRPr lang="en-AU" dirty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0974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435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Slice</vt:lpstr>
      <vt:lpstr>How to write an explanation</vt:lpstr>
      <vt:lpstr>When do You Use An  Explanation?</vt:lpstr>
      <vt:lpstr>PowerPoint Presentation</vt:lpstr>
      <vt:lpstr>PowerPoint Presentation</vt:lpstr>
      <vt:lpstr>Conclusion</vt:lpstr>
      <vt:lpstr>PowerPoint Presentation</vt:lpstr>
      <vt:lpstr>PowerPoint Presentation</vt:lpstr>
      <vt:lpstr>PowerPoint Presentation</vt:lpstr>
      <vt:lpstr>Writing Task: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Taylor</dc:creator>
  <cp:lastModifiedBy>Katie Taylor</cp:lastModifiedBy>
  <cp:revision>5</cp:revision>
  <dcterms:created xsi:type="dcterms:W3CDTF">2015-06-10T11:51:44Z</dcterms:created>
  <dcterms:modified xsi:type="dcterms:W3CDTF">2015-06-10T12:58:16Z</dcterms:modified>
</cp:coreProperties>
</file>