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5" r:id="rId3"/>
    <p:sldId id="310" r:id="rId4"/>
    <p:sldId id="320" r:id="rId5"/>
    <p:sldId id="321" r:id="rId6"/>
    <p:sldId id="322" r:id="rId7"/>
    <p:sldId id="323" r:id="rId8"/>
    <p:sldId id="325" r:id="rId9"/>
    <p:sldId id="314" r:id="rId10"/>
    <p:sldId id="324" r:id="rId11"/>
    <p:sldId id="315" r:id="rId12"/>
    <p:sldId id="326" r:id="rId13"/>
    <p:sldId id="328" r:id="rId14"/>
    <p:sldId id="317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6/3/2015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nzquEOMLG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3AYaJc0X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yyb_RNJW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Distance in Space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Light years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gravity?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06331" y="1916832"/>
            <a:ext cx="6821879" cy="4692351"/>
          </a:xfrm>
        </p:spPr>
        <p:txBody>
          <a:bodyPr>
            <a:normAutofit/>
          </a:bodyPr>
          <a:lstStyle/>
          <a:p>
            <a:r>
              <a:rPr lang="en-AU" sz="2600" dirty="0"/>
              <a:t>Gravity has played a big part in making the universe the way it is. </a:t>
            </a:r>
            <a:endParaRPr lang="en-AU" sz="2600" dirty="0" smtClean="0"/>
          </a:p>
          <a:p>
            <a:r>
              <a:rPr lang="en-AU" sz="2600" dirty="0" smtClean="0"/>
              <a:t>Gravity </a:t>
            </a:r>
            <a:r>
              <a:rPr lang="en-AU" sz="2600" dirty="0"/>
              <a:t>is what makes pieces of matter clump together into planets, moons, and stars</a:t>
            </a:r>
            <a:r>
              <a:rPr lang="en-AU" sz="2600" dirty="0" smtClean="0"/>
              <a:t>.</a:t>
            </a:r>
          </a:p>
          <a:p>
            <a:r>
              <a:rPr lang="en-AU" sz="2600" dirty="0" smtClean="0"/>
              <a:t>Gravity </a:t>
            </a:r>
            <a:r>
              <a:rPr lang="en-AU" sz="2600" dirty="0"/>
              <a:t>is what makes the planets orbit the </a:t>
            </a:r>
            <a:r>
              <a:rPr lang="en-AU" sz="2600" dirty="0" smtClean="0"/>
              <a:t>stars - like </a:t>
            </a:r>
            <a:r>
              <a:rPr lang="en-AU" sz="2600" dirty="0"/>
              <a:t>Earth orbits our star, the Sun</a:t>
            </a:r>
            <a:r>
              <a:rPr lang="en-AU" sz="2600" dirty="0" smtClean="0"/>
              <a:t>.</a:t>
            </a:r>
          </a:p>
          <a:p>
            <a:r>
              <a:rPr lang="en-AU" sz="2600" dirty="0" smtClean="0"/>
              <a:t>Gravity </a:t>
            </a:r>
            <a:r>
              <a:rPr lang="en-AU" sz="2600" dirty="0"/>
              <a:t>is what makes the stars clump together in huge, swirling galaxies.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1752600"/>
            <a:ext cx="3024336" cy="4506261"/>
          </a:xfr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nzquEOMLGU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3772" y="260648"/>
            <a:ext cx="11520488" cy="6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Mass vs Weight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b="1" dirty="0"/>
              <a:t>Mass</a:t>
            </a:r>
            <a:r>
              <a:rPr lang="en-AU" dirty="0"/>
              <a:t> is a measure of how much </a:t>
            </a:r>
            <a:r>
              <a:rPr lang="en-AU" b="1" dirty="0"/>
              <a:t>matter</a:t>
            </a:r>
            <a:r>
              <a:rPr lang="en-AU" dirty="0"/>
              <a:t> something contains</a:t>
            </a:r>
          </a:p>
          <a:p>
            <a:pPr lvl="0"/>
            <a:r>
              <a:rPr lang="en-AU" b="1" dirty="0"/>
              <a:t>Weight</a:t>
            </a:r>
            <a:r>
              <a:rPr lang="en-AU" dirty="0"/>
              <a:t> is a measure of how strongly gravity pulls downwards</a:t>
            </a:r>
          </a:p>
          <a:p>
            <a:pPr lvl="0"/>
            <a:r>
              <a:rPr lang="en-AU" b="1" dirty="0"/>
              <a:t>Apparent Weight</a:t>
            </a:r>
            <a:r>
              <a:rPr lang="en-AU" dirty="0"/>
              <a:t> is a measure of downwards force</a:t>
            </a:r>
          </a:p>
          <a:p>
            <a:pPr lvl="0"/>
            <a:r>
              <a:rPr lang="en-AU" b="1" dirty="0"/>
              <a:t>Force</a:t>
            </a:r>
            <a:r>
              <a:rPr lang="en-AU" dirty="0"/>
              <a:t> is measured in </a:t>
            </a:r>
            <a:r>
              <a:rPr lang="en-AU" b="1" dirty="0"/>
              <a:t>Newtons</a:t>
            </a:r>
            <a:r>
              <a:rPr lang="en-AU" dirty="0"/>
              <a:t>, not kilograms or pounds</a:t>
            </a:r>
          </a:p>
          <a:p>
            <a:pPr lvl="0"/>
            <a:r>
              <a:rPr lang="en-AU" dirty="0"/>
              <a:t>When scales show "kg" or "lb" it is just an </a:t>
            </a:r>
            <a:r>
              <a:rPr lang="en-AU" b="1" dirty="0"/>
              <a:t>estimate</a:t>
            </a:r>
            <a:r>
              <a:rPr lang="en-AU" dirty="0"/>
              <a:t> of the mass above them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862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13" t="22641" r="35248" b="31095"/>
          <a:stretch/>
        </p:blipFill>
        <p:spPr>
          <a:xfrm>
            <a:off x="2422004" y="476672"/>
            <a:ext cx="6984776" cy="59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lesson: what did we learn?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9796" y="2060848"/>
            <a:ext cx="5380998" cy="4317058"/>
          </a:xfrm>
        </p:spPr>
        <p:txBody>
          <a:bodyPr>
            <a:normAutofit/>
          </a:bodyPr>
          <a:lstStyle/>
          <a:p>
            <a:pPr lvl="0"/>
            <a:r>
              <a:rPr lang="en-AU" dirty="0" smtClean="0"/>
              <a:t>What astronomical units are</a:t>
            </a:r>
          </a:p>
          <a:p>
            <a:pPr lvl="0"/>
            <a:r>
              <a:rPr lang="en-AU" dirty="0" smtClean="0"/>
              <a:t>How </a:t>
            </a:r>
            <a:r>
              <a:rPr lang="en-AU" dirty="0"/>
              <a:t>to use astronomical units as measures of distances between the Sun, Earth, and other planets</a:t>
            </a:r>
          </a:p>
          <a:p>
            <a:pPr lvl="0"/>
            <a:r>
              <a:rPr lang="en-AU" dirty="0"/>
              <a:t>Calculate the relative distances between the planets using a scale distance</a:t>
            </a:r>
          </a:p>
          <a:p>
            <a:pPr lvl="0"/>
            <a:r>
              <a:rPr lang="en-AU" dirty="0"/>
              <a:t>Draw a scale drawing to accurately depict the distance between planets</a:t>
            </a:r>
          </a:p>
        </p:txBody>
      </p:sp>
      <p:pic>
        <p:nvPicPr>
          <p:cNvPr id="5" name="Picture 2" descr="http://heliocenter.files.wordpress.com/2012/09/the_plane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77" y="2348880"/>
            <a:ext cx="5959839" cy="31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will we learn this lesson?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9876" y="2694003"/>
            <a:ext cx="4726512" cy="2388095"/>
          </a:xfrm>
        </p:spPr>
        <p:txBody>
          <a:bodyPr/>
          <a:lstStyle/>
          <a:p>
            <a:r>
              <a:rPr lang="en-AU" sz="3200" dirty="0" smtClean="0"/>
              <a:t>What is a light year?</a:t>
            </a:r>
          </a:p>
          <a:p>
            <a:r>
              <a:rPr lang="en-AU" sz="3200" dirty="0" smtClean="0"/>
              <a:t>Why do we need it?</a:t>
            </a:r>
          </a:p>
          <a:p>
            <a:r>
              <a:rPr lang="en-AU" sz="3200" dirty="0"/>
              <a:t>How can we calculate it?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132856"/>
            <a:ext cx="4680520" cy="3510390"/>
          </a:xfrm>
        </p:spPr>
      </p:pic>
    </p:spTree>
    <p:extLst>
      <p:ext uri="{BB962C8B-B14F-4D97-AF65-F5344CB8AC3E}">
        <p14:creationId xmlns:p14="http://schemas.microsoft.com/office/powerpoint/2010/main" val="24710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Light years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820" y="1905000"/>
            <a:ext cx="4968552" cy="4116287"/>
          </a:xfrm>
        </p:spPr>
        <p:txBody>
          <a:bodyPr>
            <a:normAutofit/>
          </a:bodyPr>
          <a:lstStyle/>
          <a:p>
            <a:r>
              <a:rPr lang="en-AU" dirty="0" smtClean="0"/>
              <a:t>In our solar system, we tend to describe distance in astronomical units</a:t>
            </a:r>
          </a:p>
          <a:p>
            <a:r>
              <a:rPr lang="en-AU" dirty="0" smtClean="0"/>
              <a:t>However, it is not a big enough of a unit when talking about objects outside our solar system</a:t>
            </a:r>
          </a:p>
          <a:p>
            <a:r>
              <a:rPr lang="en-AU" dirty="0" smtClean="0"/>
              <a:t>Instead, astronomers use the unit light year</a:t>
            </a:r>
            <a:endParaRPr lang="en-AU" dirty="0"/>
          </a:p>
          <a:p>
            <a:r>
              <a:rPr lang="en-AU" dirty="0" smtClean="0"/>
              <a:t>A light year is a unit of distance, </a:t>
            </a:r>
            <a:r>
              <a:rPr lang="en-AU" b="1" u="sng" dirty="0" smtClean="0"/>
              <a:t>not </a:t>
            </a:r>
            <a:r>
              <a:rPr lang="en-AU" dirty="0" smtClean="0"/>
              <a:t>a unit of time. </a:t>
            </a:r>
            <a:endParaRPr lang="en-AU" b="1" u="sng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1988840"/>
            <a:ext cx="5989461" cy="3756247"/>
          </a:xfrm>
        </p:spPr>
      </p:pic>
    </p:spTree>
    <p:extLst>
      <p:ext uri="{BB962C8B-B14F-4D97-AF65-F5344CB8AC3E}">
        <p14:creationId xmlns:p14="http://schemas.microsoft.com/office/powerpoint/2010/main" val="32824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Light years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804" y="1905000"/>
            <a:ext cx="5328592" cy="4260303"/>
          </a:xfrm>
        </p:spPr>
        <p:txBody>
          <a:bodyPr>
            <a:normAutofit/>
          </a:bodyPr>
          <a:lstStyle/>
          <a:p>
            <a:r>
              <a:rPr lang="en-AU" dirty="0"/>
              <a:t>A light year is the distance that light can travel in 1 year. </a:t>
            </a:r>
          </a:p>
          <a:p>
            <a:r>
              <a:rPr lang="en-AU" dirty="0"/>
              <a:t>Light moves at a velocity of about 300,000 km per second.</a:t>
            </a:r>
          </a:p>
          <a:p>
            <a:r>
              <a:rPr lang="en-AU" dirty="0"/>
              <a:t>In 1 year, it can travel </a:t>
            </a:r>
            <a:r>
              <a:rPr lang="en-AU" dirty="0" smtClean="0"/>
              <a:t>approximately 9,500,000,000,000 km (or 9.5 trillion km)</a:t>
            </a:r>
          </a:p>
          <a:p>
            <a:pPr lvl="1"/>
            <a:r>
              <a:rPr lang="en-AU" dirty="0"/>
              <a:t>The Milky Way Galaxy is about 150,000 light-years across.</a:t>
            </a:r>
          </a:p>
          <a:p>
            <a:pPr lvl="1"/>
            <a:r>
              <a:rPr lang="en-AU" dirty="0"/>
              <a:t>The Andromeda Galaxy is 2.3 million light-years away.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56" y="2014201"/>
            <a:ext cx="5989372" cy="3896400"/>
          </a:xfrm>
        </p:spPr>
      </p:pic>
    </p:spTree>
    <p:extLst>
      <p:ext uri="{BB962C8B-B14F-4D97-AF65-F5344CB8AC3E}">
        <p14:creationId xmlns:p14="http://schemas.microsoft.com/office/powerpoint/2010/main" val="35394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Op3AYaJc0X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88" y="188640"/>
            <a:ext cx="11377264" cy="63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Calculating distances in light years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804" y="1905001"/>
            <a:ext cx="4896544" cy="411480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Remember that light travels at approximately 9,500,000,000,000 km/year</a:t>
            </a:r>
          </a:p>
          <a:p>
            <a:r>
              <a:rPr lang="en-AU" dirty="0" smtClean="0"/>
              <a:t>To simplify calculations:</a:t>
            </a:r>
          </a:p>
          <a:p>
            <a:r>
              <a:rPr lang="en-AU" dirty="0" smtClean="0"/>
              <a:t>If a star is 25,000,000,000,000 km from Earth</a:t>
            </a:r>
          </a:p>
          <a:p>
            <a:r>
              <a:rPr lang="en-AU" u="sng" dirty="0" smtClean="0"/>
              <a:t>25, </a:t>
            </a:r>
            <a:r>
              <a:rPr lang="en-AU" u="sng" strike="sngStrike" dirty="0" smtClean="0"/>
              <a:t>000,000,000,000  </a:t>
            </a:r>
            <a:r>
              <a:rPr lang="en-AU" dirty="0" smtClean="0"/>
              <a:t>km</a:t>
            </a: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dirty="0" smtClean="0"/>
              <a:t>9,5 </a:t>
            </a:r>
            <a:r>
              <a:rPr lang="en-AU" strike="sngStrike" dirty="0" smtClean="0"/>
              <a:t>00,000,000,000  </a:t>
            </a:r>
            <a:r>
              <a:rPr lang="en-AU" dirty="0" smtClean="0"/>
              <a:t>km</a:t>
            </a:r>
          </a:p>
          <a:p>
            <a:r>
              <a:rPr lang="en-AU" u="sng" dirty="0" smtClean="0"/>
              <a:t>25 </a:t>
            </a:r>
            <a:r>
              <a:rPr lang="en-AU" dirty="0" smtClean="0"/>
              <a:t>= 2.6 light years</a:t>
            </a:r>
            <a:r>
              <a:rPr lang="en-AU" u="sng" dirty="0" smtClean="0"/>
              <a:t/>
            </a:r>
            <a:br>
              <a:rPr lang="en-AU" u="sng" dirty="0" smtClean="0"/>
            </a:br>
            <a:r>
              <a:rPr lang="en-AU" dirty="0" smtClean="0"/>
              <a:t>9.5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4111361"/>
              </p:ext>
            </p:extLst>
          </p:nvPr>
        </p:nvGraphicFramePr>
        <p:xfrm>
          <a:off x="5662365" y="1905000"/>
          <a:ext cx="6336702" cy="40442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5"/>
                <a:gridCol w="2736304"/>
                <a:gridCol w="2016223"/>
              </a:tblGrid>
              <a:tr h="704001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Star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Distance away in kilometres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Distance away in light years</a:t>
                      </a:r>
                      <a:endParaRPr lang="en-AU" sz="2000" dirty="0"/>
                    </a:p>
                  </a:txBody>
                  <a:tcPr anchor="ctr"/>
                </a:tc>
              </a:tr>
              <a:tr h="704001">
                <a:tc>
                  <a:txBody>
                    <a:bodyPr/>
                    <a:lstStyle/>
                    <a:p>
                      <a:r>
                        <a:rPr lang="en-AU" sz="2000" dirty="0" err="1" smtClean="0"/>
                        <a:t>Proxima</a:t>
                      </a:r>
                      <a:r>
                        <a:rPr lang="en-AU" sz="2000" dirty="0" smtClean="0"/>
                        <a:t> Centauri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 smtClean="0"/>
                        <a:t>43,000,000,000,000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 anchor="ctr"/>
                </a:tc>
              </a:tr>
              <a:tr h="631244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Sirius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 smtClean="0"/>
                        <a:t>90,000,000,000,000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000"/>
                    </a:p>
                  </a:txBody>
                  <a:tcPr anchor="ctr"/>
                </a:tc>
              </a:tr>
              <a:tr h="668345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Betelgeuse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 smtClean="0"/>
                        <a:t>5,000,000,000,000,000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000"/>
                    </a:p>
                  </a:txBody>
                  <a:tcPr anchor="ctr"/>
                </a:tc>
              </a:tr>
              <a:tr h="668345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Vega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 smtClean="0"/>
                        <a:t>260,000,000,000,000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 anchor="ctr"/>
                </a:tc>
              </a:tr>
              <a:tr h="668345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Polaris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 smtClean="0"/>
                        <a:t>6,800,000,000,000,000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U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4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Gravity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it and why is it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4yyb_RNJWU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796" y="260648"/>
            <a:ext cx="11305256" cy="63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335</Words>
  <Application>Microsoft Office PowerPoint</Application>
  <PresentationFormat>Custom</PresentationFormat>
  <Paragraphs>54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Digital Blue Tunnel 16x9</vt:lpstr>
      <vt:lpstr>Distance in Space</vt:lpstr>
      <vt:lpstr>Last lesson: what did we learn?</vt:lpstr>
      <vt:lpstr>What will we learn this lesson?</vt:lpstr>
      <vt:lpstr>Light years</vt:lpstr>
      <vt:lpstr>Light years</vt:lpstr>
      <vt:lpstr>PowerPoint Presentation</vt:lpstr>
      <vt:lpstr>Calculating distances in light years</vt:lpstr>
      <vt:lpstr>Gravity</vt:lpstr>
      <vt:lpstr>PowerPoint Presentation</vt:lpstr>
      <vt:lpstr>What is gravity?</vt:lpstr>
      <vt:lpstr>PowerPoint Presentation</vt:lpstr>
      <vt:lpstr>Mass vs Weight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2015-06-01T10:23:29Z</dcterms:created>
  <dcterms:modified xsi:type="dcterms:W3CDTF">2015-06-03T12:43:20Z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